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5"/>
  </p:notesMasterIdLst>
  <p:sldIdLst>
    <p:sldId id="258" r:id="rId2"/>
    <p:sldId id="259" r:id="rId3"/>
    <p:sldId id="271" r:id="rId4"/>
    <p:sldId id="260" r:id="rId5"/>
    <p:sldId id="272" r:id="rId6"/>
    <p:sldId id="261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270" r:id="rId40"/>
    <p:sldId id="305" r:id="rId41"/>
    <p:sldId id="306" r:id="rId42"/>
    <p:sldId id="307" r:id="rId43"/>
    <p:sldId id="308" r:id="rId4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6" autoAdjust="0"/>
    <p:restoredTop sz="99625" autoAdjust="0"/>
  </p:normalViewPr>
  <p:slideViewPr>
    <p:cSldViewPr showGuides="1">
      <p:cViewPr varScale="1">
        <p:scale>
          <a:sx n="74" d="100"/>
          <a:sy n="74" d="100"/>
        </p:scale>
        <p:origin x="1146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486A0-5C59-4FCB-83D6-977E6F7FDE7B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507DB-F37A-4F0D-A4EE-CAA9C6CF651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9864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8726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0266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9658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7249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3199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20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969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20625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7134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5871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2071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0405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8616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928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3842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8499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507DB-F37A-4F0D-A4EE-CAA9C6CF6514}" type="slidenum">
              <a:rPr lang="pt-BR" smtClean="0"/>
              <a:pPr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8366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Augusto\Desktop\Augusto\Tributo ao Futuro\Crescer em rede\bg.png"/>
          <p:cNvPicPr>
            <a:picLocks noChangeAspect="1" noChangeArrowheads="1"/>
          </p:cNvPicPr>
          <p:nvPr userDrawn="1"/>
        </p:nvPicPr>
        <p:blipFill>
          <a:blip r:embed="rId3"/>
          <a:srcRect r="781"/>
          <a:stretch>
            <a:fillRect/>
          </a:stretch>
        </p:blipFill>
        <p:spPr bwMode="auto">
          <a:xfrm>
            <a:off x="0" y="0"/>
            <a:ext cx="9144000" cy="685738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\\www.youtube.com\watch?v=jaZESDWmm-c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formacao2014a@xxxxx.com.br" TargetMode="External"/><Relationship Id="rId2" Type="http://schemas.openxmlformats.org/officeDocument/2006/relationships/hyperlink" Target="mailto:forma&#231;&#227;o2014@xxxxx.com.b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jornal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TLP2014a@xxxxx.com.b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novasdogil.wikijornal.com/" TargetMode="External"/><Relationship Id="rId5" Type="http://schemas.openxmlformats.org/officeDocument/2006/relationships/hyperlink" Target="http://ospequenosjornalistas.wikijornal.com/" TargetMode="External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zoho.com/" TargetMode="External"/><Relationship Id="rId2" Type="http://schemas.openxmlformats.org/officeDocument/2006/relationships/hyperlink" Target="http://www.wikidot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wikispaces.com/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</a:t>
            </a:r>
            <a:r>
              <a:rPr lang="pt-BR" sz="3000" b="1" smtClean="0">
                <a:solidFill>
                  <a:schemeClr val="bg1"/>
                </a:solidFill>
              </a:rPr>
              <a:t>Rede </a:t>
            </a:r>
            <a:r>
              <a:rPr lang="pt-BR" sz="3000" b="1" smtClean="0">
                <a:solidFill>
                  <a:schemeClr val="bg1"/>
                </a:solidFill>
              </a:rPr>
              <a:t>– </a:t>
            </a:r>
            <a:r>
              <a:rPr lang="pt-BR" sz="3000" b="1" dirty="0" smtClean="0">
                <a:solidFill>
                  <a:schemeClr val="bg1"/>
                </a:solidFill>
              </a:rPr>
              <a:t>Encontro 01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28596" y="4643446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</a:rPr>
              <a:t>“Escrever com </a:t>
            </a:r>
            <a:r>
              <a:rPr lang="en-US" sz="2000" b="1" dirty="0" err="1" smtClean="0">
                <a:solidFill>
                  <a:schemeClr val="bg1"/>
                </a:solidFill>
              </a:rPr>
              <a:t>muitas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mãos</a:t>
            </a:r>
            <a:r>
              <a:rPr lang="en-US" sz="2000" b="1" dirty="0" smtClean="0">
                <a:solidFill>
                  <a:schemeClr val="bg1"/>
                </a:solidFill>
              </a:rPr>
              <a:t>”</a:t>
            </a:r>
          </a:p>
          <a:p>
            <a:pPr algn="r"/>
            <a:r>
              <a:rPr lang="en-US" sz="2000" b="1" dirty="0" smtClean="0">
                <a:solidFill>
                  <a:schemeClr val="bg1"/>
                </a:solidFill>
              </a:rPr>
              <a:t>O </a:t>
            </a:r>
            <a:r>
              <a:rPr lang="en-US" sz="2000" b="1" dirty="0" err="1" smtClean="0">
                <a:solidFill>
                  <a:schemeClr val="bg1"/>
                </a:solidFill>
              </a:rPr>
              <a:t>desenvolvimento</a:t>
            </a:r>
            <a:r>
              <a:rPr lang="en-US" sz="2000" b="1" dirty="0" smtClean="0">
                <a:solidFill>
                  <a:schemeClr val="bg1"/>
                </a:solidFill>
              </a:rPr>
              <a:t> da </a:t>
            </a:r>
            <a:r>
              <a:rPr lang="en-US" sz="2000" b="1" dirty="0" err="1" smtClean="0">
                <a:solidFill>
                  <a:schemeClr val="bg1"/>
                </a:solidFill>
              </a:rPr>
              <a:t>escrita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colaborativa</a:t>
            </a:r>
            <a:r>
              <a:rPr lang="en-US" sz="2000" b="1" dirty="0" smtClean="0">
                <a:solidFill>
                  <a:schemeClr val="bg1"/>
                </a:solidFill>
              </a:rPr>
              <a:t> com </a:t>
            </a:r>
            <a:r>
              <a:rPr lang="en-US" sz="2000" b="1" dirty="0" err="1" smtClean="0">
                <a:solidFill>
                  <a:schemeClr val="bg1"/>
                </a:solidFill>
              </a:rPr>
              <a:t>uso</a:t>
            </a:r>
            <a:r>
              <a:rPr lang="en-US" sz="2000" b="1" dirty="0" smtClean="0">
                <a:solidFill>
                  <a:schemeClr val="bg1"/>
                </a:solidFill>
              </a:rPr>
              <a:t> do Wiki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500306"/>
            <a:ext cx="7929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coautoria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individual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daí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círculos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928802"/>
            <a:ext cx="77153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Estimulam o trabalho colaborativo e a reflexão, pois é necessário discutir, pesquisar e negociar entre os participantes antes de se realizar as modificações no texto coletivo;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Pode ser utilizado para divulgar resultados de pesquisas, crônicas e poesias produzidas pelos alunos, dicionários organizados por eles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etc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O trabalho pode estar vinculado ao dia a dia da sala de aula, como resultado de atividades que envolvem diversas áreas do conhecimento e alunos de diferentes turmas. Pode também extrapolar os muros da escola, envolvendo outras escolas, especialistas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etc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de acordo com a dimensão e as características de cada projeto.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08197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Os Wikis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utilizados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ambiente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escolar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928802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Wikis, o professor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prévias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Web;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Convidar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participar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 a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Estabelecer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regras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conduta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elaborados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Liberar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357298"/>
            <a:ext cx="828680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Wiki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controle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refere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às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correções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ortografia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gramática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correções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links,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etc.;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correções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às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normas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Wiki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implementação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soluções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vandalismo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anônimas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apagam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introduzem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erros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colocam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impróprios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item etc.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acompanhar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histórico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item.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controle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professor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análise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aprofundados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714488"/>
            <a:ext cx="8143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Enquanto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profissionais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assumir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papel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fundamental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características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básicas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Wiki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definida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software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livre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fácil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instalação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compatível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plataformas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Linux e Windows;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envolvidas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conectadas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tempo;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714488"/>
            <a:ext cx="8143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viabiliza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exportação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facilitando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automática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hipertextos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hiperlinks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mecanismo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revisão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preliminar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portanto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responsabilidade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participante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ampla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irrestrita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restrições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533465"/>
            <a:ext cx="835824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voltadas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promoção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reflexão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junto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valorização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autonomia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estimular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Entre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destacam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conjunta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documentos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fruto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Alinhado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contemporânea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Wikis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série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básicas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apontando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Fullan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Capítulo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crítico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imaginação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propiciar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3071810"/>
            <a:ext cx="835824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Mais sobre </a:t>
            </a:r>
            <a:r>
              <a:rPr lang="pt-BR" sz="2000" b="1" dirty="0" err="1" smtClean="0">
                <a:solidFill>
                  <a:schemeClr val="tx2">
                    <a:lumMod val="75000"/>
                  </a:schemeClr>
                </a:solidFill>
              </a:rPr>
              <a:t>Wikis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indent="-342900" algn="just">
              <a:spcBef>
                <a:spcPts val="6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https://www.youtube.com/watch?v=jaZESDWmm-c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Placeholder 3" descr="Picture 2"/>
          <p:cNvPicPr>
            <a:picLocks noGrp="1" noChangeAspect="1"/>
          </p:cNvPicPr>
          <p:nvPr/>
        </p:nvPicPr>
        <p:blipFill>
          <a:blip r:embed="rId2">
            <a:lum/>
          </a:blip>
          <a:srcRect l="2098" t="11447" r="2341" b="4228"/>
          <a:stretch>
            <a:fillRect/>
          </a:stretch>
        </p:blipFill>
        <p:spPr>
          <a:xfrm>
            <a:off x="558616" y="2000240"/>
            <a:ext cx="4799202" cy="3071833"/>
          </a:xfrm>
          <a:prstGeom prst="rect">
            <a:avLst/>
          </a:prstGeom>
          <a:ln>
            <a:noFill/>
          </a:ln>
        </p:spPr>
      </p:pic>
      <p:sp>
        <p:nvSpPr>
          <p:cNvPr id="10" name="Oval Custom 4"/>
          <p:cNvSpPr/>
          <p:nvPr/>
        </p:nvSpPr>
        <p:spPr>
          <a:xfrm>
            <a:off x="1428728" y="4357694"/>
            <a:ext cx="1028197" cy="964382"/>
          </a:xfrm>
          <a:prstGeom prst="ellipse">
            <a:avLst/>
          </a:prstGeom>
          <a:noFill/>
          <a:ln w="9528">
            <a:solidFill>
              <a:srgbClr val="000000">
                <a:alpha val="100000"/>
              </a:srgbClr>
            </a:solidFill>
            <a:round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ctr" anchorCtr="0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8596" y="5357826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endereço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http://www.wikispaces.com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 clique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CRIAR UM WIKI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28596" y="128586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criar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um Wiki no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Wikispace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918005" y="1275694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CATEGORIA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se é um blog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negócios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esportes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etc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laceholder 3" descr="Picture 2"/>
          <p:cNvPicPr>
            <a:picLocks noGrp="1" noChangeAspect="1"/>
          </p:cNvPicPr>
          <p:nvPr/>
        </p:nvPicPr>
        <p:blipFill>
          <a:blip r:embed="rId2">
            <a:lum/>
          </a:blip>
          <a:srcRect l="2101" t="11567" r="2173" b="1526"/>
          <a:stretch>
            <a:fillRect/>
          </a:stretch>
        </p:blipFill>
        <p:spPr>
          <a:xfrm>
            <a:off x="4561343" y="1375876"/>
            <a:ext cx="3653995" cy="2410314"/>
          </a:xfrm>
          <a:prstGeom prst="rect">
            <a:avLst/>
          </a:prstGeom>
          <a:ln>
            <a:noFill/>
          </a:ln>
        </p:spPr>
      </p:pic>
      <p:pic>
        <p:nvPicPr>
          <p:cNvPr id="13" name="Placeholder 3" descr="Picture 3"/>
          <p:cNvPicPr>
            <a:picLocks noGrp="1" noChangeAspect="1"/>
          </p:cNvPicPr>
          <p:nvPr/>
        </p:nvPicPr>
        <p:blipFill>
          <a:blip r:embed="rId3">
            <a:lum/>
          </a:blip>
          <a:srcRect t="11351" r="2139"/>
          <a:stretch>
            <a:fillRect/>
          </a:stretch>
        </p:blipFill>
        <p:spPr>
          <a:xfrm>
            <a:off x="571472" y="3786190"/>
            <a:ext cx="3714775" cy="2433310"/>
          </a:xfrm>
          <a:prstGeom prst="rect">
            <a:avLst/>
          </a:prstGeom>
          <a:ln>
            <a:noFill/>
          </a:ln>
        </p:spPr>
      </p:pic>
      <p:sp>
        <p:nvSpPr>
          <p:cNvPr id="14" name="CaixaDeTexto 13"/>
          <p:cNvSpPr txBox="1"/>
          <p:nvPr/>
        </p:nvSpPr>
        <p:spPr>
          <a:xfrm>
            <a:off x="4357686" y="5286388"/>
            <a:ext cx="3429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sequência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nome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Wiki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só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CRIAR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Oval Custom 6"/>
          <p:cNvSpPr/>
          <p:nvPr/>
        </p:nvSpPr>
        <p:spPr>
          <a:xfrm>
            <a:off x="1142976" y="5143512"/>
            <a:ext cx="1217188" cy="285751"/>
          </a:xfrm>
          <a:prstGeom prst="ellipse">
            <a:avLst/>
          </a:prstGeom>
          <a:noFill/>
          <a:ln w="9528">
            <a:solidFill>
              <a:srgbClr val="000000">
                <a:alpha val="100000"/>
              </a:srgbClr>
            </a:solidFill>
            <a:round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ctr" anchorCtr="0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ugusto\Desktop\Augusto\Tributo ao Futuro\Crescer em rede\b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09"/>
            <a:ext cx="9161462" cy="6857381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428596" y="2483357"/>
            <a:ext cx="8286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e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ajudam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costumam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Linkedin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motivador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428564" y="1176867"/>
            <a:ext cx="77867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principal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boas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vindas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leitores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EDITAR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laceholder 3" descr="Picture 2"/>
          <p:cNvPicPr>
            <a:picLocks noGrp="1" noChangeAspect="1"/>
          </p:cNvPicPr>
          <p:nvPr/>
        </p:nvPicPr>
        <p:blipFill>
          <a:blip r:embed="rId3">
            <a:lum/>
          </a:blip>
          <a:srcRect t="16502" r="2139"/>
          <a:stretch>
            <a:fillRect/>
          </a:stretch>
        </p:blipFill>
        <p:spPr>
          <a:xfrm>
            <a:off x="428596" y="2000240"/>
            <a:ext cx="6740789" cy="4171469"/>
          </a:xfrm>
          <a:prstGeom prst="rect">
            <a:avLst/>
          </a:prstGeom>
          <a:ln>
            <a:noFill/>
          </a:ln>
        </p:spPr>
      </p:pic>
      <p:sp>
        <p:nvSpPr>
          <p:cNvPr id="9" name="Oval Custom 3"/>
          <p:cNvSpPr/>
          <p:nvPr/>
        </p:nvSpPr>
        <p:spPr>
          <a:xfrm>
            <a:off x="3786182" y="2428868"/>
            <a:ext cx="1158810" cy="811296"/>
          </a:xfrm>
          <a:prstGeom prst="ellipse">
            <a:avLst/>
          </a:prstGeom>
          <a:noFill/>
          <a:ln w="9528">
            <a:solidFill>
              <a:srgbClr val="000000">
                <a:alpha val="100000"/>
              </a:srgbClr>
            </a:solidFill>
            <a:round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ctr" anchorCtr="0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  <p:sp>
        <p:nvSpPr>
          <p:cNvPr id="10" name="Oval Custom 5"/>
          <p:cNvSpPr/>
          <p:nvPr/>
        </p:nvSpPr>
        <p:spPr>
          <a:xfrm>
            <a:off x="5429256" y="3010572"/>
            <a:ext cx="1285884" cy="351751"/>
          </a:xfrm>
          <a:prstGeom prst="ellipse">
            <a:avLst/>
          </a:prstGeom>
          <a:noFill/>
          <a:ln w="9528">
            <a:solidFill>
              <a:srgbClr val="000000">
                <a:alpha val="100000"/>
              </a:srgbClr>
            </a:solidFill>
            <a:round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ctr" anchorCtr="0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7358082" y="4929198"/>
            <a:ext cx="1785918" cy="161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convidar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membros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5357818" y="1428736"/>
            <a:ext cx="3429024" cy="482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versões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gratuitas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limitação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e-mails dia.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liderança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e-mails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prévios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distribuí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-los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participantes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spcBef>
                <a:spcPts val="1100"/>
              </a:spcBef>
            </a:pPr>
            <a:r>
              <a:rPr lang="en-US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formacao2014@xxxxx.com.br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123456</a:t>
            </a:r>
          </a:p>
          <a:p>
            <a:pPr>
              <a:spcBef>
                <a:spcPts val="1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formacao2014a@xxxxx.com.br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123456 </a:t>
            </a:r>
          </a:p>
          <a:p>
            <a:pPr>
              <a:spcBef>
                <a:spcPts val="1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laceholder 3" descr="Picture 2"/>
          <p:cNvPicPr>
            <a:picLocks noGrp="1" noChangeAspect="1"/>
          </p:cNvPicPr>
          <p:nvPr/>
        </p:nvPicPr>
        <p:blipFill>
          <a:blip r:embed="rId4">
            <a:lum/>
          </a:blip>
          <a:srcRect t="11351" r="2139"/>
          <a:stretch>
            <a:fillRect/>
          </a:stretch>
        </p:blipFill>
        <p:spPr>
          <a:xfrm>
            <a:off x="357158" y="1500174"/>
            <a:ext cx="4846640" cy="317499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5357818" y="1429369"/>
            <a:ext cx="3429024" cy="328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clique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PÁGINAS E 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aula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assunto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laceholder 3" descr="Picture 4"/>
          <p:cNvPicPr>
            <a:picLocks noGrp="1" noChangeAspect="1"/>
          </p:cNvPicPr>
          <p:nvPr/>
        </p:nvPicPr>
        <p:blipFill>
          <a:blip r:embed="rId2">
            <a:lum/>
          </a:blip>
          <a:srcRect t="16971" r="2139"/>
          <a:stretch>
            <a:fillRect/>
          </a:stretch>
        </p:blipFill>
        <p:spPr>
          <a:xfrm>
            <a:off x="357157" y="1500174"/>
            <a:ext cx="4876469" cy="300039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428564" y="1176867"/>
            <a:ext cx="77867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Este é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7215206" y="2571744"/>
            <a:ext cx="1785918" cy="78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Barra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laceholder 3" descr="Picture 2"/>
          <p:cNvPicPr>
            <a:picLocks noGrp="1" noChangeAspect="1"/>
          </p:cNvPicPr>
          <p:nvPr/>
        </p:nvPicPr>
        <p:blipFill>
          <a:blip r:embed="rId3">
            <a:lum/>
          </a:blip>
          <a:srcRect t="16269" r="102"/>
          <a:stretch>
            <a:fillRect/>
          </a:stretch>
        </p:blipFill>
        <p:spPr>
          <a:xfrm>
            <a:off x="500034" y="1960566"/>
            <a:ext cx="6715172" cy="408122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428564" y="1176867"/>
            <a:ext cx="8215402" cy="2695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Os Wikis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acompanha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ocorridas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retomadas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-la.</a:t>
            </a:r>
          </a:p>
          <a:p>
            <a:pPr algn="just">
              <a:spcBef>
                <a:spcPts val="1100"/>
              </a:spcBef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Todas as modificações realizadas nas páginas devem ser salvas para serem gravadas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laceholder 3" descr="Picture 2"/>
          <p:cNvPicPr>
            <a:picLocks noGrp="1" noChangeAspect="1"/>
          </p:cNvPicPr>
          <p:nvPr/>
        </p:nvPicPr>
        <p:blipFill>
          <a:blip r:embed="rId3">
            <a:lum/>
          </a:blip>
          <a:srcRect t="15096" r="2139"/>
          <a:stretch>
            <a:fillRect/>
          </a:stretch>
        </p:blipFill>
        <p:spPr>
          <a:xfrm>
            <a:off x="571473" y="2714620"/>
            <a:ext cx="5429287" cy="341593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428596" y="2428868"/>
            <a:ext cx="3143272" cy="1913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endereço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http://www.wikijornal.com/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pPr algn="r">
              <a:spcBef>
                <a:spcPts val="1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spcBef>
                <a:spcPts val="1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Clique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CRIAR UM JORNAL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laceholder 3" descr="Picture 6"/>
          <p:cNvPicPr>
            <a:picLocks noGrp="1" noChangeAspect="1"/>
          </p:cNvPicPr>
          <p:nvPr/>
        </p:nvPicPr>
        <p:blipFill>
          <a:blip r:embed="rId4">
            <a:lum/>
          </a:blip>
          <a:srcRect l="4146" t="13926" r="6213" b="-813"/>
          <a:stretch>
            <a:fillRect/>
          </a:stretch>
        </p:blipFill>
        <p:spPr>
          <a:xfrm>
            <a:off x="3714744" y="2428868"/>
            <a:ext cx="4887105" cy="3429024"/>
          </a:xfrm>
          <a:prstGeom prst="rect">
            <a:avLst/>
          </a:prstGeom>
          <a:ln>
            <a:noFill/>
          </a:ln>
        </p:spPr>
      </p:pic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criar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um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jornal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Wikijornal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0" name="Oval Custom 4"/>
          <p:cNvSpPr/>
          <p:nvPr/>
        </p:nvSpPr>
        <p:spPr>
          <a:xfrm>
            <a:off x="6786578" y="4688119"/>
            <a:ext cx="1505529" cy="470735"/>
          </a:xfrm>
          <a:prstGeom prst="ellipse">
            <a:avLst/>
          </a:prstGeom>
          <a:noFill/>
          <a:ln w="9528">
            <a:solidFill>
              <a:srgbClr val="000000">
                <a:alpha val="100000"/>
              </a:srgbClr>
            </a:solidFill>
            <a:round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ctr" anchorCtr="0"/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428564" y="1176867"/>
            <a:ext cx="77867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site,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rápido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simples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liberação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demora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48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laceholder 3" descr="Picture 4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20712" y="2000240"/>
            <a:ext cx="5765800" cy="4178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5284602" y="1373953"/>
            <a:ext cx="335758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Após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receber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e-mail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confirmação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prepará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Veja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algumas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providências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necessárias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atentamente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instruções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login;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navegação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botões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barra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navegação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3943" t="7375" r="13242"/>
          <a:stretch>
            <a:fillRect/>
          </a:stretch>
        </p:blipFill>
        <p:spPr>
          <a:xfrm>
            <a:off x="500034" y="1428736"/>
            <a:ext cx="4556599" cy="450059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5284602" y="1354188"/>
            <a:ext cx="335758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LOGIN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aparece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caixa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colocar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e-mail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registrar-se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solicitar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inscrição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Dica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conjunto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de e-mails 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distribuí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-los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, ex: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língua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portuguesa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2014 –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TLP2014a@xxxxx.com.br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TLP2014b@xxxxx.com.br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laceholder 3" descr="Imagem 1"/>
          <p:cNvPicPr>
            <a:picLocks noGrp="1" noChangeAspect="1"/>
          </p:cNvPicPr>
          <p:nvPr/>
        </p:nvPicPr>
        <p:blipFill>
          <a:blip r:embed="rId4">
            <a:lum/>
          </a:blip>
          <a:srcRect l="12354" t="7950" r="13635"/>
          <a:stretch>
            <a:fillRect/>
          </a:stretch>
        </p:blipFill>
        <p:spPr>
          <a:xfrm>
            <a:off x="500034" y="1425627"/>
            <a:ext cx="4594521" cy="442915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571472" y="1857364"/>
            <a:ext cx="378621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ADMINISTRAÇÃO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aquele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primeira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a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CONFIGURAÇÃO DO 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definidas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editorias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visual.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configurações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CONFIGURAÇÃO DO JORNAL</a:t>
            </a: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criar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um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jornal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Wikijornal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pic>
        <p:nvPicPr>
          <p:cNvPr id="8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3634" t="8016" r="13428"/>
          <a:stretch>
            <a:fillRect/>
          </a:stretch>
        </p:blipFill>
        <p:spPr>
          <a:xfrm>
            <a:off x="4572000" y="1214422"/>
            <a:ext cx="2682270" cy="2631286"/>
          </a:xfrm>
          <a:prstGeom prst="rect">
            <a:avLst/>
          </a:prstGeom>
          <a:ln>
            <a:noFill/>
          </a:ln>
        </p:spPr>
      </p:pic>
      <p:pic>
        <p:nvPicPr>
          <p:cNvPr id="9" name="Placeholder 3" descr="Imagem 1"/>
          <p:cNvPicPr>
            <a:picLocks noGrp="1" noChangeAspect="1"/>
          </p:cNvPicPr>
          <p:nvPr/>
        </p:nvPicPr>
        <p:blipFill>
          <a:blip r:embed="rId4">
            <a:lum/>
          </a:blip>
          <a:srcRect l="11765" t="8527" r="14130" b="25699"/>
          <a:stretch>
            <a:fillRect/>
          </a:stretch>
        </p:blipFill>
        <p:spPr>
          <a:xfrm>
            <a:off x="4500562" y="4000504"/>
            <a:ext cx="3000615" cy="2071702"/>
          </a:xfrm>
          <a:prstGeom prst="rect">
            <a:avLst/>
          </a:prstGeom>
          <a:ln>
            <a:noFill/>
          </a:ln>
        </p:spPr>
      </p:pic>
      <p:sp>
        <p:nvSpPr>
          <p:cNvPr id="10" name="CaixaDeTexto 9"/>
          <p:cNvSpPr txBox="1"/>
          <p:nvPr/>
        </p:nvSpPr>
        <p:spPr>
          <a:xfrm>
            <a:off x="7572428" y="4680481"/>
            <a:ext cx="1500198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Definição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editorias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spcBef>
                <a:spcPts val="1100"/>
              </a:spcBef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7429520" y="2571744"/>
            <a:ext cx="1500198" cy="148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Configuração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ugusto\Desktop\Augusto\Tributo ao Futuro\Crescer em rede\b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09"/>
            <a:ext cx="9161462" cy="6857381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428596" y="2143116"/>
            <a:ext cx="828680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postagem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acreditam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acreditam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motivar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e,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livro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produção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notícias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  <a:p>
            <a:pPr>
              <a:spcBef>
                <a:spcPts val="1100"/>
              </a:spcBef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3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2633" t="7886" r="16686" b="16413"/>
          <a:stretch>
            <a:fillRect/>
          </a:stretch>
        </p:blipFill>
        <p:spPr>
          <a:xfrm>
            <a:off x="4714876" y="2000240"/>
            <a:ext cx="3962397" cy="3297235"/>
          </a:xfrm>
          <a:prstGeom prst="rect">
            <a:avLst/>
          </a:prstGeom>
          <a:ln>
            <a:noFill/>
          </a:ln>
        </p:spPr>
      </p:pic>
      <p:sp>
        <p:nvSpPr>
          <p:cNvPr id="14" name="CaixaDeTexto 13"/>
          <p:cNvSpPr txBox="1"/>
          <p:nvPr/>
        </p:nvSpPr>
        <p:spPr>
          <a:xfrm>
            <a:off x="428596" y="1928802"/>
            <a:ext cx="40719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notícias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MEUS ARTIGOS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barra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superior.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janela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ESCREVER NOVO ARTIGO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abrir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material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obedecendo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disponibilizadas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retângulos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terminar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só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GRAVAR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produção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notícias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  <a:p>
            <a:pPr>
              <a:spcBef>
                <a:spcPts val="1100"/>
              </a:spcBef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1928802"/>
            <a:ext cx="392909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Quando o texto estiver terminado então é necessário ir até a coluna de ações e clicar em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ENVIAR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Todos os textos, enquanto estão sendo elaborados, não estão visíveis aos leitores – estão na condição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RASCUNHO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Mesmo depois de enviado ele necessita da autorização do administrador para ser publicado.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2842" t="8016" r="13926" b="19081"/>
          <a:stretch>
            <a:fillRect/>
          </a:stretch>
        </p:blipFill>
        <p:spPr>
          <a:xfrm>
            <a:off x="4608541" y="2000240"/>
            <a:ext cx="4106863" cy="317023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produção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notícias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  <a:p>
            <a:pPr>
              <a:spcBef>
                <a:spcPts val="1100"/>
              </a:spcBef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1928802"/>
            <a:ext cx="39290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enviados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administrador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aprovadas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administrador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artigos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publicados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web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2941" t="8643" r="13235"/>
          <a:stretch>
            <a:fillRect/>
          </a:stretch>
        </p:blipFill>
        <p:spPr>
          <a:xfrm>
            <a:off x="4643438" y="2071678"/>
            <a:ext cx="3573466" cy="343059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produção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notícias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2428868"/>
            <a:ext cx="3929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administrador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DECISÃO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coluna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decidir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Rejeitar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Sugerir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3943" t="8397" r="14028" b="46952"/>
          <a:stretch>
            <a:fillRect/>
          </a:stretch>
        </p:blipFill>
        <p:spPr>
          <a:xfrm>
            <a:off x="4500562" y="1784355"/>
            <a:ext cx="4033839" cy="1939927"/>
          </a:xfrm>
          <a:prstGeom prst="rect">
            <a:avLst/>
          </a:prstGeom>
          <a:ln>
            <a:noFill/>
          </a:ln>
        </p:spPr>
      </p:pic>
      <p:pic>
        <p:nvPicPr>
          <p:cNvPr id="10" name="Placeholder 3" descr="Imagem 1"/>
          <p:cNvPicPr>
            <a:picLocks noGrp="1" noChangeAspect="1"/>
          </p:cNvPicPr>
          <p:nvPr/>
        </p:nvPicPr>
        <p:blipFill>
          <a:blip r:embed="rId4">
            <a:lum/>
          </a:blip>
          <a:srcRect l="13718" t="8820" r="14435" b="40381"/>
          <a:stretch>
            <a:fillRect/>
          </a:stretch>
        </p:blipFill>
        <p:spPr>
          <a:xfrm>
            <a:off x="4500562" y="3927495"/>
            <a:ext cx="4033839" cy="2216149"/>
          </a:xfrm>
          <a:prstGeom prst="rect">
            <a:avLst/>
          </a:prstGeom>
          <a:ln>
            <a:noFill/>
          </a:ln>
        </p:spPr>
      </p:pic>
      <p:sp>
        <p:nvSpPr>
          <p:cNvPr id="11" name="CaixaDeTexto 10"/>
          <p:cNvSpPr txBox="1"/>
          <p:nvPr/>
        </p:nvSpPr>
        <p:spPr>
          <a:xfrm>
            <a:off x="428596" y="4786322"/>
            <a:ext cx="3857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sugerir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escreva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campo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comentários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Este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útil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/>
          <p:cNvSpPr txBox="1"/>
          <p:nvPr/>
        </p:nvSpPr>
        <p:spPr>
          <a:xfrm>
            <a:off x="428564" y="1176867"/>
            <a:ext cx="8429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modelos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Wikijornais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Portugal.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3043" t="8134" r="13734"/>
          <a:stretch>
            <a:fillRect/>
          </a:stretch>
        </p:blipFill>
        <p:spPr>
          <a:xfrm>
            <a:off x="500034" y="1727178"/>
            <a:ext cx="4059241" cy="3959224"/>
          </a:xfrm>
          <a:prstGeom prst="rect">
            <a:avLst/>
          </a:prstGeom>
          <a:ln>
            <a:noFill/>
          </a:ln>
        </p:spPr>
      </p:pic>
      <p:pic>
        <p:nvPicPr>
          <p:cNvPr id="7" name="Placeholder 3" descr="Imagem 1"/>
          <p:cNvPicPr>
            <a:picLocks noGrp="1" noChangeAspect="1"/>
          </p:cNvPicPr>
          <p:nvPr/>
        </p:nvPicPr>
        <p:blipFill>
          <a:blip r:embed="rId4">
            <a:lum/>
          </a:blip>
          <a:srcRect l="12749" t="8016" r="14130"/>
          <a:stretch>
            <a:fillRect/>
          </a:stretch>
        </p:blipFill>
        <p:spPr>
          <a:xfrm>
            <a:off x="4630741" y="1714488"/>
            <a:ext cx="4095753" cy="4006846"/>
          </a:xfrm>
          <a:prstGeom prst="rect">
            <a:avLst/>
          </a:prstGeom>
          <a:ln>
            <a:noFill/>
          </a:ln>
        </p:spPr>
      </p:pic>
      <p:sp>
        <p:nvSpPr>
          <p:cNvPr id="8" name="CaixaDeTexto 7"/>
          <p:cNvSpPr txBox="1"/>
          <p:nvPr/>
        </p:nvSpPr>
        <p:spPr>
          <a:xfrm>
            <a:off x="428596" y="5715016"/>
            <a:ext cx="392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http://ospequenosjornalistas.wikijornal.com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572000" y="5715016"/>
            <a:ext cx="3929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hlinkClick r:id="rId6"/>
              </a:rPr>
              <a:t>http://novasdogil.wikijornal.com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Você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ainda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pode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  <a:p>
            <a:pPr>
              <a:spcBef>
                <a:spcPts val="1100"/>
              </a:spcBef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1928802"/>
            <a:ext cx="39290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matéria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principal de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administração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Artigos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Principal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local,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coluna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título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8596" y="4429132"/>
            <a:ext cx="3857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querer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excluir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matéria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Artigos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publicados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excluir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3220" t="8397" r="12354" b="46421"/>
          <a:stretch>
            <a:fillRect/>
          </a:stretch>
        </p:blipFill>
        <p:spPr>
          <a:xfrm>
            <a:off x="4643438" y="1928802"/>
            <a:ext cx="4184651" cy="1966911"/>
          </a:xfrm>
          <a:prstGeom prst="rect">
            <a:avLst/>
          </a:prstGeom>
          <a:ln>
            <a:noFill/>
          </a:ln>
        </p:spPr>
      </p:pic>
      <p:pic>
        <p:nvPicPr>
          <p:cNvPr id="12" name="Placeholder 3" descr="Imagem 1"/>
          <p:cNvPicPr>
            <a:picLocks noGrp="1" noChangeAspect="1"/>
          </p:cNvPicPr>
          <p:nvPr/>
        </p:nvPicPr>
        <p:blipFill>
          <a:blip r:embed="rId4">
            <a:lum/>
          </a:blip>
          <a:srcRect l="13530" t="8397" r="13440" b="59632"/>
          <a:stretch>
            <a:fillRect/>
          </a:stretch>
        </p:blipFill>
        <p:spPr>
          <a:xfrm>
            <a:off x="4572000" y="4572008"/>
            <a:ext cx="4095753" cy="139064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/>
          <p:cNvSpPr txBox="1"/>
          <p:nvPr/>
        </p:nvSpPr>
        <p:spPr>
          <a:xfrm>
            <a:off x="428596" y="1928802"/>
            <a:ext cx="35719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excluído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recuperado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excluí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3440" t="8512" r="13734" b="54338"/>
          <a:stretch>
            <a:fillRect/>
          </a:stretch>
        </p:blipFill>
        <p:spPr>
          <a:xfrm>
            <a:off x="4357686" y="2071678"/>
            <a:ext cx="4084634" cy="161766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Atividade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Experimentação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1957320"/>
            <a:ext cx="7858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tal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 agora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experimentarmos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escrever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reportagem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muitas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mãos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pt-BR" sz="2000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28596" y="2693158"/>
            <a:ext cx="80724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começam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com a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Reunião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Pauta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 A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Pauta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é um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roteiro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iremos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colocar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nossas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reportagens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times;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Definam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contempladas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esporte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cultura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sociedade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empreendedorismo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etc. O fundamental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estimulem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envolverem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8586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Atividade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Experimentação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7158" y="2000240"/>
            <a:ext cx="807249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Montem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pauta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primeiro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breve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contemple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assuntos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relacionados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entorno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bairro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reportagens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equipe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responsável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acontecer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diretamente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editores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posteriormente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recortado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Wiki.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Relacionem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equipe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principal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links,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acrescentar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principal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pequena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chamada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remeta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2400" b="1" dirty="0" err="1" smtClean="0">
                <a:solidFill>
                  <a:schemeClr val="bg1"/>
                </a:solidFill>
              </a:rPr>
              <a:t>Reflexão</a:t>
            </a:r>
            <a:r>
              <a:rPr lang="en-US" sz="2400" b="1" dirty="0" smtClean="0">
                <a:solidFill>
                  <a:schemeClr val="bg1"/>
                </a:solidFill>
              </a:rPr>
              <a:t>...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57158" y="2214554"/>
            <a:ext cx="7000924" cy="1913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importância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leitora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spcBef>
                <a:spcPts val="1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mobilizadas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ugusto\Desktop\Augusto\Tributo ao Futuro\Crescer em rede\b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09"/>
            <a:ext cx="9161462" cy="6857381"/>
          </a:xfrm>
          <a:prstGeom prst="rect">
            <a:avLst/>
          </a:prstGeom>
          <a:noFill/>
        </p:spPr>
      </p:pic>
      <p:sp>
        <p:nvSpPr>
          <p:cNvPr id="13" name="Retângulo 12"/>
          <p:cNvSpPr/>
          <p:nvPr/>
        </p:nvSpPr>
        <p:spPr>
          <a:xfrm>
            <a:off x="7072330" y="1571612"/>
            <a:ext cx="1857388" cy="228601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28596" y="1495088"/>
            <a:ext cx="650085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hoje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determinado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tragam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Wikipédia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Wikipédia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enciclopédia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livre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construída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milhares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chamada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Wiki.</a:t>
            </a:r>
          </a:p>
          <a:p>
            <a:pPr>
              <a:lnSpc>
                <a:spcPct val="15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pic>
        <p:nvPicPr>
          <p:cNvPr id="11" name="Placeholder 3" descr="Picture 3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7215206" y="1714488"/>
            <a:ext cx="1428750" cy="1304922"/>
          </a:xfrm>
          <a:prstGeom prst="rect">
            <a:avLst/>
          </a:prstGeom>
          <a:ln>
            <a:noFill/>
          </a:ln>
        </p:spPr>
      </p:pic>
      <p:pic>
        <p:nvPicPr>
          <p:cNvPr id="12" name="Placeholder 3" descr="Picture 4"/>
          <p:cNvPicPr>
            <a:picLocks noGrp="1" noChangeAspect="1"/>
          </p:cNvPicPr>
          <p:nvPr/>
        </p:nvPicPr>
        <p:blipFill>
          <a:blip r:embed="rId4">
            <a:lum/>
          </a:blip>
          <a:srcRect t="4813" r="71523"/>
          <a:stretch>
            <a:fillRect/>
          </a:stretch>
        </p:blipFill>
        <p:spPr>
          <a:xfrm>
            <a:off x="7215206" y="3155930"/>
            <a:ext cx="1609728" cy="58102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2400" b="1" dirty="0" err="1" smtClean="0">
                <a:solidFill>
                  <a:schemeClr val="bg1"/>
                </a:solidFill>
              </a:rPr>
              <a:t>Reflexão</a:t>
            </a:r>
            <a:r>
              <a:rPr lang="en-US" sz="2400" b="1" dirty="0" smtClean="0">
                <a:solidFill>
                  <a:schemeClr val="bg1"/>
                </a:solidFill>
              </a:rPr>
              <a:t>...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28596" y="1571612"/>
            <a:ext cx="8143932" cy="373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Lembrem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-se das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contemporâneas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apresentadas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Fullan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spcBef>
                <a:spcPts val="1100"/>
              </a:spcBef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Caráter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honestidade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autorregulação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responsabilidade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perseverança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empatia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autoestima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saúde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bem-estar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carreira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Cidadania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global,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sensibilidade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respeitar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culturas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sujeito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questões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relacionadas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sustentabilidade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Comunicação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eficaz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oralidade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suporte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tecnológicas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escuta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2400" b="1" dirty="0" err="1" smtClean="0">
                <a:solidFill>
                  <a:schemeClr val="bg1"/>
                </a:solidFill>
              </a:rPr>
              <a:t>Reflexão</a:t>
            </a:r>
            <a:r>
              <a:rPr lang="en-US" sz="2400" b="1" dirty="0" smtClean="0">
                <a:solidFill>
                  <a:schemeClr val="bg1"/>
                </a:solidFill>
              </a:rPr>
              <a:t>...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28596" y="2000240"/>
            <a:ext cx="8143932" cy="2836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Pensamento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crítico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resolução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problemas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criticamente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resolver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problemas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tomar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decisões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efetivas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variedade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tecnológicas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equipe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interagir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empatia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Criatividade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imaginação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empreendedorimos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econômico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social,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considerando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persuadindo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líder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2400" b="1" dirty="0" err="1" smtClean="0">
                <a:solidFill>
                  <a:schemeClr val="bg1"/>
                </a:solidFill>
              </a:rPr>
              <a:t>Reflexão</a:t>
            </a:r>
            <a:r>
              <a:rPr lang="en-US" sz="2400" b="1" dirty="0" smtClean="0">
                <a:solidFill>
                  <a:schemeClr val="bg1"/>
                </a:solidFill>
              </a:rPr>
              <a:t>...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28596" y="2000240"/>
            <a:ext cx="8143932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Wiki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Este Wiki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Wikilivro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Wikijornal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plataformas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complementar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associadas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1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Plataformas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de wikis:</a:t>
            </a:r>
          </a:p>
          <a:p>
            <a:pPr>
              <a:spcBef>
                <a:spcPts val="1100"/>
              </a:spcBef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http://www.wikidot.com</a:t>
            </a:r>
          </a:p>
          <a:p>
            <a:pPr>
              <a:spcBef>
                <a:spcPts val="1100"/>
              </a:spcBef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http://wiki.zoho.com</a:t>
            </a:r>
          </a:p>
          <a:p>
            <a:pPr>
              <a:spcBef>
                <a:spcPts val="1100"/>
              </a:spcBef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http://www.wikispaces.com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285860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Planejamento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Atividade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100"/>
              </a:spcBef>
            </a:pPr>
            <a:r>
              <a:rPr lang="en-US" sz="2400" b="1" dirty="0" err="1" smtClean="0">
                <a:solidFill>
                  <a:schemeClr val="bg1"/>
                </a:solidFill>
              </a:rPr>
              <a:t>Reflexão</a:t>
            </a:r>
            <a:r>
              <a:rPr lang="en-US" sz="2400" b="1" dirty="0" smtClean="0">
                <a:solidFill>
                  <a:schemeClr val="bg1"/>
                </a:solidFill>
              </a:rPr>
              <a:t>...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285860"/>
            <a:ext cx="821537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00"/>
              </a:spcBef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Síntese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Encontro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Avaliação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>
              <a:spcBef>
                <a:spcPts val="1100"/>
              </a:spcBef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8" name="Placeholder 3" descr="Tabela 4"/>
          <p:cNvPicPr>
            <a:picLocks noGrp="1"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472" y="2000240"/>
            <a:ext cx="8064496" cy="3089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ugusto\Desktop\Augusto\Tributo ao Futuro\Crescer em rede\b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09"/>
            <a:ext cx="9161462" cy="6857381"/>
          </a:xfrm>
          <a:prstGeom prst="rect">
            <a:avLst/>
          </a:prstGeom>
          <a:noFill/>
        </p:spPr>
      </p:pic>
      <p:sp>
        <p:nvSpPr>
          <p:cNvPr id="13" name="Retângulo 12"/>
          <p:cNvSpPr/>
          <p:nvPr/>
        </p:nvSpPr>
        <p:spPr>
          <a:xfrm>
            <a:off x="7072330" y="1571612"/>
            <a:ext cx="1857388" cy="228601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28596" y="1495088"/>
            <a:ext cx="650085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Wikipédia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começou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15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janeiro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2001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língua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inglesa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possuía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10 mil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artigos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14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milhões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artigos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centenas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línguas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dialetos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milhão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português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pic>
        <p:nvPicPr>
          <p:cNvPr id="11" name="Placeholder 3" descr="Picture 3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7215206" y="1714488"/>
            <a:ext cx="1428750" cy="1304922"/>
          </a:xfrm>
          <a:prstGeom prst="rect">
            <a:avLst/>
          </a:prstGeom>
          <a:ln>
            <a:noFill/>
          </a:ln>
        </p:spPr>
      </p:pic>
      <p:pic>
        <p:nvPicPr>
          <p:cNvPr id="12" name="Placeholder 3" descr="Picture 4"/>
          <p:cNvPicPr>
            <a:picLocks noGrp="1" noChangeAspect="1"/>
          </p:cNvPicPr>
          <p:nvPr/>
        </p:nvPicPr>
        <p:blipFill>
          <a:blip r:embed="rId4">
            <a:lum/>
          </a:blip>
          <a:srcRect t="4813" r="71523"/>
          <a:stretch>
            <a:fillRect/>
          </a:stretch>
        </p:blipFill>
        <p:spPr>
          <a:xfrm>
            <a:off x="7215206" y="3155930"/>
            <a:ext cx="1609728" cy="58102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ugusto\Desktop\Augusto\Tributo ao Futuro\Crescer em rede\b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09"/>
            <a:ext cx="9161462" cy="6857381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428596" y="1928802"/>
            <a:ext cx="657229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surgiu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1995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Ward Cunningham,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americano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estabeleceu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princípios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leitor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às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alterar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considerar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incompleto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mal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links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Wiki, inclusive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 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Voltando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tempo…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215206" y="1928802"/>
            <a:ext cx="17859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100"/>
              </a:spcBef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termo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"Wiki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wiki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"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"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extremamente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rápido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" no 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idioma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havaiano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357298"/>
            <a:ext cx="81439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Folksonomia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estrutura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liberdade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verbetes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inserir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existentes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Folksonomia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junção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palavra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“folk”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taxonomia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 (a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classificar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organismos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).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classificação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deixar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claro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classificação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Folksonomia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coisas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categorizando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-as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classificando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web.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palavras-chave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chamamos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“tags”,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etiquetas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classificar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palavra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atribuída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Thomas Vander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357430"/>
            <a:ext cx="81439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coautoria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Fundação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Wikimedia,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fins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lucrativos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sediada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Flórida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fundada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Jimbo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Wales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congrega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Wikipédia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Wikidicionário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Wikilivros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Wikispaces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software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MediaWiki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813877"/>
            <a:ext cx="76438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 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Wikilivros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Wikibooks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inglês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dedicada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livros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apostilas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didáticos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dos 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6.809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módulos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materiais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wikijunior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série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livros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12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amigável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livro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determinadas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características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comuns.Toda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livros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Wikijúnior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incluindo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professores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canto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</TotalTime>
  <Words>2471</Words>
  <Application>Microsoft Office PowerPoint</Application>
  <PresentationFormat>Apresentação no Ecrã (4:3)</PresentationFormat>
  <Paragraphs>248</Paragraphs>
  <Slides>43</Slides>
  <Notes>17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43</vt:i4>
      </vt:variant>
    </vt:vector>
  </HeadingPairs>
  <TitlesOfParts>
    <vt:vector size="46" baseType="lpstr">
      <vt:lpstr>Calibri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Cheyenne</cp:lastModifiedBy>
  <cp:revision>86</cp:revision>
  <dcterms:created xsi:type="dcterms:W3CDTF">2013-06-26T20:31:07Z</dcterms:created>
  <dcterms:modified xsi:type="dcterms:W3CDTF">2014-05-30T15:58:28Z</dcterms:modified>
</cp:coreProperties>
</file>